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62" r:id="rId5"/>
    <p:sldId id="260" r:id="rId6"/>
    <p:sldId id="263" r:id="rId7"/>
    <p:sldId id="265" r:id="rId8"/>
    <p:sldId id="266" r:id="rId9"/>
    <p:sldId id="267" r:id="rId10"/>
    <p:sldId id="268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80" d="100"/>
          <a:sy n="80" d="100"/>
        </p:scale>
        <p:origin x="43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manzan\workspace\DEVS_Suite_3.0.0_mixed_win64\src\cse561\Documents\ExperimentMetric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elcentro\Public\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manzan\workspace\DEVS_Suite_3.0.0_mixed_win64\src\cse561\Documents\ExperimentMetric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chael\Desktop\Book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Power</a:t>
            </a:r>
          </a:p>
        </c:rich>
      </c:tx>
      <c:layout>
        <c:manualLayout>
          <c:xMode val="edge"/>
          <c:yMode val="edge"/>
          <c:x val="0.39560411198600182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Sheet2!$B$31</c:f>
              <c:strCache>
                <c:ptCount val="1"/>
                <c:pt idx="0">
                  <c:v>Level 1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Sheet2!$B$32:$B$36</c:f>
              <c:numCache>
                <c:formatCode>General</c:formatCode>
                <c:ptCount val="5"/>
                <c:pt idx="0">
                  <c:v>6650.1</c:v>
                </c:pt>
                <c:pt idx="1">
                  <c:v>8308.98</c:v>
                </c:pt>
                <c:pt idx="2">
                  <c:v>9967.86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ser>
          <c:idx val="1"/>
          <c:order val="1"/>
          <c:tx>
            <c:strRef>
              <c:f>Sheet2!$C$31</c:f>
              <c:strCache>
                <c:ptCount val="1"/>
                <c:pt idx="0">
                  <c:v>Level 2 (mJ)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Sheet2!$C$32:$C$36</c:f>
              <c:numCache>
                <c:formatCode>General</c:formatCode>
                <c:ptCount val="5"/>
                <c:pt idx="0">
                  <c:v>6655.1</c:v>
                </c:pt>
                <c:pt idx="1">
                  <c:v>8313.98</c:v>
                </c:pt>
                <c:pt idx="2">
                  <c:v>9972.86</c:v>
                </c:pt>
                <c:pt idx="3">
                  <c:v>11631.74</c:v>
                </c:pt>
                <c:pt idx="4">
                  <c:v>13290.62</c:v>
                </c:pt>
              </c:numCache>
            </c:numRef>
          </c:val>
        </c:ser>
        <c:ser>
          <c:idx val="2"/>
          <c:order val="2"/>
          <c:tx>
            <c:strRef>
              <c:f>Sheet2!$D$31</c:f>
              <c:strCache>
                <c:ptCount val="1"/>
                <c:pt idx="0">
                  <c:v>Level 3 (mJ)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Sheet2!$D$32:$D$36</c:f>
              <c:numCache>
                <c:formatCode>General</c:formatCode>
                <c:ptCount val="5"/>
                <c:pt idx="0">
                  <c:v>15570.8416</c:v>
                </c:pt>
                <c:pt idx="1">
                  <c:v>16198.063200000001</c:v>
                </c:pt>
                <c:pt idx="2">
                  <c:v>16813.3848</c:v>
                </c:pt>
                <c:pt idx="3">
                  <c:v>17428.706399999999</c:v>
                </c:pt>
                <c:pt idx="4">
                  <c:v>18044.28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31515120"/>
        <c:axId val="331516688"/>
      </c:barChart>
      <c:catAx>
        <c:axId val="3315151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516688"/>
        <c:crosses val="autoZero"/>
        <c:auto val="1"/>
        <c:lblAlgn val="ctr"/>
        <c:lblOffset val="100"/>
        <c:noMultiLvlLbl val="0"/>
      </c:catAx>
      <c:valAx>
        <c:axId val="331516688"/>
        <c:scaling>
          <c:orientation val="minMax"/>
          <c:min val="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5151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Sheet2!$B$22:$B$23</c:f>
              <c:strCache>
                <c:ptCount val="2"/>
                <c:pt idx="1">
                  <c:v>Level 1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;\-#,##0" sourceLinked="0"/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b" anchorCtr="0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Sheet2!$A$24:$A$28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Sheet2!$B$24:$B$28</c:f>
              <c:numCache>
                <c:formatCode>General</c:formatCode>
                <c:ptCount val="5"/>
                <c:pt idx="0">
                  <c:v>6650.1</c:v>
                </c:pt>
                <c:pt idx="1">
                  <c:v>8308.98</c:v>
                </c:pt>
                <c:pt idx="2">
                  <c:v>9967.86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ser>
          <c:idx val="1"/>
          <c:order val="1"/>
          <c:tx>
            <c:strRef>
              <c:f>Sheet2!$C$22:$C$23</c:f>
              <c:strCache>
                <c:ptCount val="2"/>
                <c:pt idx="1">
                  <c:v>Level 2 (mJ)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Sheet2!$A$24:$A$28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Sheet2!$C$24:$C$28</c:f>
              <c:numCache>
                <c:formatCode>General</c:formatCode>
                <c:ptCount val="5"/>
                <c:pt idx="0">
                  <c:v>6650.1</c:v>
                </c:pt>
                <c:pt idx="1">
                  <c:v>8313.98</c:v>
                </c:pt>
                <c:pt idx="2">
                  <c:v>9972.86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8"/>
        <c:overlap val="-15"/>
        <c:axId val="622193712"/>
        <c:axId val="622194496"/>
      </c:barChart>
      <c:catAx>
        <c:axId val="622193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94496"/>
        <c:crosses val="autoZero"/>
        <c:auto val="1"/>
        <c:lblAlgn val="ctr"/>
        <c:lblOffset val="100"/>
        <c:noMultiLvlLbl val="0"/>
      </c:catAx>
      <c:valAx>
        <c:axId val="622194496"/>
        <c:scaling>
          <c:orientation val="minMax"/>
          <c:min val="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93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7165966754155733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Sheet2!$B$39</c:f>
              <c:strCache>
                <c:ptCount val="1"/>
                <c:pt idx="0">
                  <c:v>Level 3 - Hash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Sheet2!$A$40:$A$44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Sheet2!$B$40:$B$44</c:f>
              <c:numCache>
                <c:formatCode>General</c:formatCode>
                <c:ptCount val="5"/>
                <c:pt idx="0">
                  <c:v>6.0415999999999999</c:v>
                </c:pt>
                <c:pt idx="1">
                  <c:v>12.0832</c:v>
                </c:pt>
                <c:pt idx="2">
                  <c:v>18.1248</c:v>
                </c:pt>
                <c:pt idx="3">
                  <c:v>24.166399999999999</c:v>
                </c:pt>
                <c:pt idx="4">
                  <c:v>30.207999999999998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22020336"/>
        <c:axId val="622024648"/>
      </c:barChart>
      <c:catAx>
        <c:axId val="6220203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024648"/>
        <c:crosses val="autoZero"/>
        <c:auto val="1"/>
        <c:lblAlgn val="ctr"/>
        <c:lblOffset val="100"/>
        <c:noMultiLvlLbl val="0"/>
      </c:catAx>
      <c:valAx>
        <c:axId val="622024648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020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Sheet2!$B$46</c:f>
              <c:strCache>
                <c:ptCount val="1"/>
                <c:pt idx="0">
                  <c:v>Level 3 -Assymetric Encryption (J)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Sheet2!$A$47:$A$51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Sheet2!$B$47:$B$51</c:f>
              <c:numCache>
                <c:formatCode>General</c:formatCode>
                <c:ptCount val="5"/>
                <c:pt idx="0">
                  <c:v>15564.8</c:v>
                </c:pt>
                <c:pt idx="1">
                  <c:v>16185.98</c:v>
                </c:pt>
                <c:pt idx="2">
                  <c:v>16795.259999999998</c:v>
                </c:pt>
                <c:pt idx="3">
                  <c:v>17404.54</c:v>
                </c:pt>
                <c:pt idx="4">
                  <c:v>18013.82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22196456"/>
        <c:axId val="622195280"/>
      </c:barChart>
      <c:catAx>
        <c:axId val="622196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95280"/>
        <c:crosses val="autoZero"/>
        <c:auto val="1"/>
        <c:lblAlgn val="ctr"/>
        <c:lblOffset val="100"/>
        <c:noMultiLvlLbl val="0"/>
      </c:catAx>
      <c:valAx>
        <c:axId val="622195280"/>
        <c:scaling>
          <c:orientation val="minMax"/>
          <c:min val="15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96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media1.m4a>
</file>

<file path=ppt/media/media10.m4a>
</file>

<file path=ppt/media/media2.m4a>
</file>

<file path=ppt/media/media3.mp4>
</file>

<file path=ppt/media/media4.m4a>
</file>

<file path=ppt/media/media5.mp4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9902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1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39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21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0482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93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63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48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75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43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chart" Target="../charts/chart3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chart" Target="../charts/char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chart" Target="../charts/char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chart" Target="../charts/char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472" y="561975"/>
            <a:ext cx="10472928" cy="3295650"/>
          </a:xfrm>
        </p:spPr>
        <p:txBody>
          <a:bodyPr>
            <a:normAutofit/>
          </a:bodyPr>
          <a:lstStyle/>
          <a:p>
            <a:r>
              <a:rPr lang="en-US" dirty="0" smtClean="0"/>
              <a:t>Power Performance and Security Levels in Computing Devices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03050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CSE 561</a:t>
            </a:r>
          </a:p>
          <a:p>
            <a:endParaRPr lang="en-US" dirty="0"/>
          </a:p>
          <a:p>
            <a:r>
              <a:rPr lang="en-US" dirty="0" smtClean="0"/>
              <a:t>Freddy Chiu</a:t>
            </a:r>
          </a:p>
          <a:p>
            <a:r>
              <a:rPr lang="en-US" dirty="0" smtClean="0"/>
              <a:t>Michael Manzano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4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Level 3 – Hash engine power consumption (</a:t>
            </a:r>
            <a:r>
              <a:rPr lang="en-US" dirty="0" err="1" smtClean="0"/>
              <a:t>mJ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930381"/>
              </p:ext>
            </p:extLst>
          </p:nvPr>
        </p:nvGraphicFramePr>
        <p:xfrm>
          <a:off x="1261872" y="1828800"/>
          <a:ext cx="8595360" cy="4348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0750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00"/>
    </mc:Choice>
    <mc:Fallback xmlns="">
      <p:transition spd="slow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Level 3 - Asymmetric power consumption (</a:t>
            </a:r>
            <a:r>
              <a:rPr lang="en-US" dirty="0" err="1" smtClean="0"/>
              <a:t>mJ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6900385"/>
              </p:ext>
            </p:extLst>
          </p:nvPr>
        </p:nvGraphicFramePr>
        <p:xfrm>
          <a:off x="838200" y="1825625"/>
          <a:ext cx="9652279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4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00"/>
    </mc:Choice>
    <mc:Fallback xmlns="">
      <p:transition spd="slow" advTm="1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 security levels and payload sizes increase so </a:t>
            </a:r>
            <a:r>
              <a:rPr lang="en-US" smtClean="0"/>
              <a:t>does power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260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Model critical components in the authentication flow to understand power performance based on different security levels from a device’s perspective.</a:t>
            </a:r>
          </a:p>
          <a:p>
            <a:endParaRPr lang="en-US" sz="2400" dirty="0"/>
          </a:p>
        </p:txBody>
      </p:sp>
      <p:pic>
        <p:nvPicPr>
          <p:cNvPr id="5" name="Goal record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9625" y="525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228851"/>
            <a:ext cx="8595360" cy="36195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Level 1:</a:t>
            </a:r>
          </a:p>
          <a:p>
            <a:pPr lvl="1"/>
            <a:r>
              <a:rPr lang="en-US" dirty="0" smtClean="0"/>
              <a:t>Encryption required</a:t>
            </a:r>
          </a:p>
          <a:p>
            <a:pPr lvl="1"/>
            <a:r>
              <a:rPr lang="en-US" dirty="0" smtClean="0"/>
              <a:t>No identify proofing</a:t>
            </a:r>
          </a:p>
          <a:p>
            <a:r>
              <a:rPr lang="en-US" dirty="0" smtClean="0"/>
              <a:t>Level 2:</a:t>
            </a:r>
          </a:p>
          <a:p>
            <a:pPr lvl="1"/>
            <a:r>
              <a:rPr lang="en-US" dirty="0" smtClean="0"/>
              <a:t>Single factor authentication (one time password, pin, security question, fingerprint,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Level 3:</a:t>
            </a:r>
          </a:p>
          <a:p>
            <a:pPr lvl="1"/>
            <a:r>
              <a:rPr lang="en-US" dirty="0" smtClean="0"/>
              <a:t>Repudiation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Levels 1 and 2: Kerberos (KDC)</a:t>
            </a:r>
          </a:p>
          <a:p>
            <a:r>
              <a:rPr lang="en-US" dirty="0" smtClean="0"/>
              <a:t>Level 3: Public Key Infrastructure (PKI)</a:t>
            </a:r>
            <a:endParaRPr lang="en-US" dirty="0"/>
          </a:p>
        </p:txBody>
      </p:sp>
      <p:pic>
        <p:nvPicPr>
          <p:cNvPr id="8" name="Security Level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7650" y="5067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3000"/>
    </mc:Choice>
    <mc:Fallback xmlns="">
      <p:transition spd="slow" advClick="0" advTm="3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7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(KDC) and Public Key Infrastructure (PKI)</a:t>
            </a:r>
            <a:endParaRPr lang="en-US" dirty="0"/>
          </a:p>
        </p:txBody>
      </p:sp>
      <p:pic>
        <p:nvPicPr>
          <p:cNvPr id="6" name="650EBA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6413" y="1828800"/>
            <a:ext cx="5026025" cy="4351338"/>
          </a:xfrm>
        </p:spPr>
      </p:pic>
    </p:spTree>
    <p:extLst>
      <p:ext uri="{BB962C8B-B14F-4D97-AF65-F5344CB8AC3E}">
        <p14:creationId xmlns:p14="http://schemas.microsoft.com/office/powerpoint/2010/main" val="206340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2000"/>
    </mc:Choice>
    <mc:Fallback xmlns="">
      <p:transition spd="slow" advClick="0" advTm="3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Interactions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57400" y="2657475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57850" y="2657475"/>
            <a:ext cx="1869948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Authentication Server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72175" y="4838066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Receiver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238500" y="2928938"/>
            <a:ext cx="241935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38500" y="3367088"/>
            <a:ext cx="2419350" cy="0"/>
          </a:xfrm>
          <a:prstGeom prst="straightConnector1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6343650" y="3676650"/>
            <a:ext cx="0" cy="1161416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791325" y="3676650"/>
            <a:ext cx="0" cy="1161416"/>
          </a:xfrm>
          <a:prstGeom prst="straightConnector1">
            <a:avLst/>
          </a:prstGeom>
          <a:ln w="38100"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476750" y="245745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13431" y="33776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3038475" y="3676650"/>
            <a:ext cx="2933700" cy="1476375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633203" y="420159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27" name="Simplifie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2575" y="53476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9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9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6C317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5459" y="150486"/>
            <a:ext cx="10126841" cy="6458277"/>
          </a:xfrm>
        </p:spPr>
      </p:pic>
    </p:spTree>
    <p:extLst>
      <p:ext uri="{BB962C8B-B14F-4D97-AF65-F5344CB8AC3E}">
        <p14:creationId xmlns:p14="http://schemas.microsoft.com/office/powerpoint/2010/main" val="25262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9000"/>
    </mc:Choice>
    <mc:Fallback xmlns="">
      <p:transition spd="slow" advClick="0" advTm="5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All experiments done across 3 levels of security </a:t>
            </a:r>
          </a:p>
          <a:p>
            <a:endParaRPr lang="en-US" dirty="0" smtClean="0"/>
          </a:p>
          <a:p>
            <a:r>
              <a:rPr lang="en-US" dirty="0" smtClean="0"/>
              <a:t>Record power consumption on payload sizes of:</a:t>
            </a:r>
          </a:p>
          <a:p>
            <a:pPr lvl="1"/>
            <a:r>
              <a:rPr lang="en-US" dirty="0" smtClean="0"/>
              <a:t>0B, 1024B, 2048B, 3072B, 4096B</a:t>
            </a:r>
          </a:p>
          <a:p>
            <a:endParaRPr lang="en-US" dirty="0" smtClean="0"/>
          </a:p>
          <a:p>
            <a:r>
              <a:rPr lang="en-US" dirty="0" smtClean="0"/>
              <a:t>Power consumption of different specifications</a:t>
            </a:r>
          </a:p>
          <a:p>
            <a:pPr lvl="1"/>
            <a:r>
              <a:rPr lang="en-US" dirty="0"/>
              <a:t>AES128: 1.62 </a:t>
            </a:r>
            <a:r>
              <a:rPr lang="en-US" dirty="0" err="1" smtClean="0"/>
              <a:t>mjPerByte</a:t>
            </a:r>
            <a:r>
              <a:rPr lang="en-US" dirty="0" smtClean="0"/>
              <a:t> (Symmetric encryption)</a:t>
            </a:r>
            <a:endParaRPr lang="en-US" sz="2000" dirty="0"/>
          </a:p>
          <a:p>
            <a:pPr lvl="1"/>
            <a:r>
              <a:rPr lang="en-US" dirty="0"/>
              <a:t>RSA1024 Encrypt</a:t>
            </a:r>
            <a:r>
              <a:rPr lang="en-US" dirty="0" smtClean="0"/>
              <a:t>: 15.2 </a:t>
            </a:r>
            <a:r>
              <a:rPr lang="en-US" dirty="0" err="1" smtClean="0"/>
              <a:t>mjPerByte</a:t>
            </a:r>
            <a:r>
              <a:rPr lang="en-US" dirty="0" smtClean="0"/>
              <a:t>  (Asymmetric encryption)</a:t>
            </a:r>
            <a:endParaRPr lang="en-US" sz="2000" dirty="0"/>
          </a:p>
          <a:p>
            <a:pPr lvl="1"/>
            <a:r>
              <a:rPr lang="en-US" smtClean="0"/>
              <a:t>SHA1</a:t>
            </a:r>
            <a:r>
              <a:rPr lang="en-US" dirty="0"/>
              <a:t>: 5.9 </a:t>
            </a:r>
            <a:r>
              <a:rPr lang="en-US" dirty="0" err="1" smtClean="0"/>
              <a:t>mjPerByte</a:t>
            </a:r>
            <a:r>
              <a:rPr lang="en-US" dirty="0" smtClean="0"/>
              <a:t> (Hash)</a:t>
            </a:r>
            <a:endParaRPr lang="en-US" sz="2000" dirty="0"/>
          </a:p>
          <a:p>
            <a:pPr lvl="1"/>
            <a:endParaRPr lang="en-US" dirty="0" smtClean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10830" y="61801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9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6000"/>
    </mc:Choice>
    <mc:Fallback xmlns="">
      <p:transition spd="slow" advClick="0" advTm="4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Total Power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1924129"/>
              </p:ext>
            </p:extLst>
          </p:nvPr>
        </p:nvGraphicFramePr>
        <p:xfrm>
          <a:off x="1261872" y="1828799"/>
          <a:ext cx="8595360" cy="4348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1939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Symmetric Encryption Usage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1478777"/>
              </p:ext>
            </p:extLst>
          </p:nvPr>
        </p:nvGraphicFramePr>
        <p:xfrm>
          <a:off x="1261872" y="1828800"/>
          <a:ext cx="8595360" cy="4348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56166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00"/>
    </mc:Choice>
    <mc:Fallback xmlns="">
      <p:transition spd="slow" advTm="2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224</TotalTime>
  <Words>208</Words>
  <Application>Microsoft Office PowerPoint</Application>
  <PresentationFormat>Widescreen</PresentationFormat>
  <Paragraphs>46</Paragraphs>
  <Slides>12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Schoolbook</vt:lpstr>
      <vt:lpstr>Wingdings 2</vt:lpstr>
      <vt:lpstr>View</vt:lpstr>
      <vt:lpstr>Power Performance and Security Levels in Computing Devices</vt:lpstr>
      <vt:lpstr>Goal</vt:lpstr>
      <vt:lpstr>Security Levels</vt:lpstr>
      <vt:lpstr>Kerberos (KDC) and Public Key Infrastructure (PKI)</vt:lpstr>
      <vt:lpstr>Simplified Interactions</vt:lpstr>
      <vt:lpstr>PowerPoint Presentation</vt:lpstr>
      <vt:lpstr>Experiment Setup</vt:lpstr>
      <vt:lpstr>Total Power</vt:lpstr>
      <vt:lpstr>Symmetric Encryption Usage</vt:lpstr>
      <vt:lpstr>Level 3 – Hash engine power consumption (mJ)</vt:lpstr>
      <vt:lpstr>Level 3 - Asymmetric power consumption (mJ)</vt:lpstr>
      <vt:lpstr>Conclusions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freddy c</dc:creator>
  <cp:lastModifiedBy>Manzano, Michael A</cp:lastModifiedBy>
  <cp:revision>38</cp:revision>
  <dcterms:created xsi:type="dcterms:W3CDTF">2015-12-06T03:00:52Z</dcterms:created>
  <dcterms:modified xsi:type="dcterms:W3CDTF">2015-12-06T07:45:22Z</dcterms:modified>
</cp:coreProperties>
</file>

<file path=docProps/thumbnail.jpeg>
</file>